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7"/>
  </p:notesMasterIdLst>
  <p:sldIdLst>
    <p:sldId id="272" r:id="rId2"/>
    <p:sldId id="256" r:id="rId3"/>
    <p:sldId id="267" r:id="rId4"/>
    <p:sldId id="283" r:id="rId5"/>
    <p:sldId id="257" r:id="rId6"/>
    <p:sldId id="287" r:id="rId7"/>
    <p:sldId id="298" r:id="rId8"/>
    <p:sldId id="289" r:id="rId9"/>
    <p:sldId id="290" r:id="rId10"/>
    <p:sldId id="291" r:id="rId11"/>
    <p:sldId id="292" r:id="rId12"/>
    <p:sldId id="293" r:id="rId13"/>
    <p:sldId id="294" r:id="rId14"/>
    <p:sldId id="296" r:id="rId15"/>
    <p:sldId id="295" r:id="rId16"/>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40" autoAdjust="0"/>
  </p:normalViewPr>
  <p:slideViewPr>
    <p:cSldViewPr>
      <p:cViewPr>
        <p:scale>
          <a:sx n="74" d="100"/>
          <a:sy n="74" d="100"/>
        </p:scale>
        <p:origin x="-720" y="-924"/>
      </p:cViewPr>
      <p:guideLst>
        <p:guide orient="horz" pos="2160"/>
        <p:guide pos="2880"/>
      </p:guideLst>
    </p:cSldViewPr>
  </p:slideViewPr>
  <p:outlineViewPr>
    <p:cViewPr>
      <p:scale>
        <a:sx n="33" d="100"/>
        <a:sy n="33" d="100"/>
      </p:scale>
      <p:origin x="0" y="2028"/>
    </p:cViewPr>
  </p:outlineViewPr>
  <p:notesTextViewPr>
    <p:cViewPr>
      <p:scale>
        <a:sx n="1" d="1"/>
        <a:sy n="1" d="1"/>
      </p:scale>
      <p:origin x="0" y="0"/>
    </p:cViewPr>
  </p:notesTextViewPr>
  <p:notesViewPr>
    <p:cSldViewPr>
      <p:cViewPr varScale="1">
        <p:scale>
          <a:sx n="54" d="100"/>
          <a:sy n="54" d="100"/>
        </p:scale>
        <p:origin x="-288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9053D1-0ABC-4914-9CA1-C7F4951C8B55}" type="datetimeFigureOut">
              <a:rPr lang="nb-NO" smtClean="0"/>
              <a:pPr/>
              <a:t>26.05.2015</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D7CC8-A0B1-4B3E-AD6E-33640A9191CC}" type="slidenum">
              <a:rPr lang="nb-NO" smtClean="0"/>
              <a:pPr/>
              <a:t>‹#›</a:t>
            </a:fld>
            <a:endParaRPr lang="nb-NO"/>
          </a:p>
        </p:txBody>
      </p:sp>
    </p:spTree>
    <p:extLst>
      <p:ext uri="{BB962C8B-B14F-4D97-AF65-F5344CB8AC3E}">
        <p14:creationId xmlns="" xmlns:p14="http://schemas.microsoft.com/office/powerpoint/2010/main" val="257750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Innledning:</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Skyting og skyttersak står sterkt i samlagets geografiske område. Vi har mange skyttere, og vi har mange baneanlegg av høy klasse. Flere av samlagets lag arbeider svært godt med rekruttering og opplæring. Samlaget har dog over tid sett at rekruttering er et utfordrende område for flere av lagene. Antall lag som har aktive DFS skyttere synes å være for nedadgående, og antall skyttere som skyter DFS disipliner det samme.  Samtidig har en sett at resultatene til samlagets skyttere har vært tilfredsstillende for de yngste og eldste klasser, mens skyttere i klasse 3-5 over en periode ikke har hevdet seg helt i nasjonal sammenheng, med noen hederlige unntak.  </a:t>
            </a:r>
          </a:p>
          <a:p>
            <a:r>
              <a:rPr lang="nb-NO" sz="1200" kern="1200" dirty="0" smtClean="0">
                <a:solidFill>
                  <a:schemeClr val="tx1"/>
                </a:solidFill>
                <a:effectLst/>
                <a:latin typeface="+mn-lt"/>
                <a:ea typeface="+mn-ea"/>
                <a:cs typeface="+mn-cs"/>
              </a:rPr>
              <a:t>For å kunne rekruttere skyttere og hindre frafall underveis, mener samlaget at det er nødvendig med en samlet satsing i framtida. Konkurransen blir stadig sterkere gjennom at flere og flere lag og samlag strukturerer sin opplæring av skyttere, og gjennom at det er etablert skytterlinjer ved flere videregående skoler i landet. Samtidig ser vi også at det er vanskelig å være synlig i media- og kommunikasjonsbildet sammenlignet med en del andre aktiviteter. Dette gjør at det er viktig å bringe våre skyttere opp på et nivå som opprettholder gleden av å delta i våre aktiviteter, også når de går over i de voksnes rekker.  Breddeaktivitet ,  engasjement og økt prestasjonsnivå vil bli avgjørende for hvor synlige vi kan bli, noe som igjen påvirker vår rekruttering. I tillegg til det grunnleggende arbeidet med </a:t>
            </a:r>
            <a:r>
              <a:rPr lang="nb-NO" sz="1200" kern="1200" dirty="0" err="1" smtClean="0">
                <a:solidFill>
                  <a:schemeClr val="tx1"/>
                </a:solidFill>
                <a:effectLst/>
                <a:latin typeface="+mn-lt"/>
                <a:ea typeface="+mn-ea"/>
                <a:cs typeface="+mn-cs"/>
              </a:rPr>
              <a:t>skytesikkerhet</a:t>
            </a:r>
            <a:r>
              <a:rPr lang="nb-NO" sz="1200" kern="1200" dirty="0" smtClean="0">
                <a:solidFill>
                  <a:schemeClr val="tx1"/>
                </a:solidFill>
                <a:effectLst/>
                <a:latin typeface="+mn-lt"/>
                <a:ea typeface="+mn-ea"/>
                <a:cs typeface="+mn-cs"/>
              </a:rPr>
              <a:t> og sosiale tiltak, ønsker samlaget derfor å stimulere til en kvalitetsheving på det sportslige plan, og til å øke synligheten av våre aktiviteter.</a:t>
            </a:r>
          </a:p>
          <a:p>
            <a:r>
              <a:rPr lang="nb-NO" sz="1200" kern="1200" dirty="0" smtClean="0">
                <a:solidFill>
                  <a:schemeClr val="tx1"/>
                </a:solidFill>
                <a:effectLst/>
                <a:latin typeface="+mn-lt"/>
                <a:ea typeface="+mn-ea"/>
                <a:cs typeface="+mn-cs"/>
              </a:rPr>
              <a:t>Satsingen skal bygges fra grunnplanet i lagene, og opp til et spisset tilbud for de som ønsker å utvikle skyteferdighetene sine til et nasjonalt nivå.  Lagene er basisen i vår aktivitet, og skytterne skal ha sin tilhørighet og sin grunnopplæring her. Samlagets innsats skal være et supplement til det arbeidet som gjøres i lagene.</a:t>
            </a:r>
          </a:p>
          <a:p>
            <a:r>
              <a:rPr lang="nb-NO" sz="1200" kern="1200" dirty="0" smtClean="0">
                <a:solidFill>
                  <a:schemeClr val="tx1"/>
                </a:solidFill>
                <a:effectLst/>
                <a:latin typeface="+mn-lt"/>
                <a:ea typeface="+mn-ea"/>
                <a:cs typeface="+mn-cs"/>
              </a:rPr>
              <a:t>Satsningsprogrammet legger opp til en progresjon i tilbudet til skytterne. Dette skal ivareta behovet for mestring hos den enkelte skytter, og på den måten være med å hindre frafall fra skyttersporten. Gjennom ungdomsmedvirkning og tilbud til foreldre og jegere, er det også en målsetting om økt rekruttering til tillitsverv i lagene, samlaget og DFS for øvrig.</a:t>
            </a:r>
          </a:p>
          <a:p>
            <a:endParaRPr lang="nb-NO" dirty="0"/>
          </a:p>
        </p:txBody>
      </p:sp>
      <p:sp>
        <p:nvSpPr>
          <p:cNvPr id="4" name="Plassholder for lysbildenummer 3"/>
          <p:cNvSpPr>
            <a:spLocks noGrp="1"/>
          </p:cNvSpPr>
          <p:nvPr>
            <p:ph type="sldNum" sz="quarter" idx="10"/>
          </p:nvPr>
        </p:nvSpPr>
        <p:spPr/>
        <p:txBody>
          <a:bodyPr/>
          <a:lstStyle/>
          <a:p>
            <a:fld id="{CF9D7CC8-A0B1-4B3E-AD6E-33640A9191CC}" type="slidenum">
              <a:rPr lang="nb-NO" smtClean="0"/>
              <a:pPr/>
              <a:t>2</a:t>
            </a:fld>
            <a:endParaRPr lang="nb-NO"/>
          </a:p>
        </p:txBody>
      </p:sp>
    </p:spTree>
    <p:extLst>
      <p:ext uri="{BB962C8B-B14F-4D97-AF65-F5344CB8AC3E}">
        <p14:creationId xmlns="" xmlns:p14="http://schemas.microsoft.com/office/powerpoint/2010/main" val="247747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Lagene står for den grunnleggende rekrutteringen, med vekt på å gi alle ungdommer i sitt nærmiljø et tilbud om </a:t>
            </a:r>
            <a:r>
              <a:rPr lang="nb-NO" dirty="0" err="1" smtClean="0"/>
              <a:t>skyteopplæring</a:t>
            </a:r>
            <a:r>
              <a:rPr lang="nb-NO" dirty="0" smtClean="0"/>
              <a:t>. Alle lag skal ha et ungdomsutvalg. I tillegg skal lagene gi et tilbud til voksne som ønsker å prøve skyting innenfor DFS sine disipliner. </a:t>
            </a:r>
            <a:endParaRPr lang="nb-NO" dirty="0"/>
          </a:p>
        </p:txBody>
      </p:sp>
      <p:sp>
        <p:nvSpPr>
          <p:cNvPr id="4" name="Plassholder for lysbildenummer 3"/>
          <p:cNvSpPr>
            <a:spLocks noGrp="1"/>
          </p:cNvSpPr>
          <p:nvPr>
            <p:ph type="sldNum" sz="quarter" idx="10"/>
          </p:nvPr>
        </p:nvSpPr>
        <p:spPr/>
        <p:txBody>
          <a:bodyPr/>
          <a:lstStyle/>
          <a:p>
            <a:fld id="{CF9D7CC8-A0B1-4B3E-AD6E-33640A9191CC}" type="slidenum">
              <a:rPr lang="nb-NO" smtClean="0"/>
              <a:pPr/>
              <a:t>5</a:t>
            </a:fld>
            <a:endParaRPr lang="nb-NO"/>
          </a:p>
        </p:txBody>
      </p:sp>
    </p:spTree>
    <p:extLst>
      <p:ext uri="{BB962C8B-B14F-4D97-AF65-F5344CB8AC3E}">
        <p14:creationId xmlns="" xmlns:p14="http://schemas.microsoft.com/office/powerpoint/2010/main" val="225636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nb-NO" smtClean="0"/>
              <a:t>Klikk for å redigere tittelstil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FC52C715-BB9E-4EC3-A71D-C912E7E2E6D7}" type="datetimeFigureOut">
              <a:rPr lang="nb-NO" smtClean="0"/>
              <a:pPr/>
              <a:t>26.05.2015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8906DF3-FE05-4270-AEFF-E0C3356B6FAE}" type="slidenum">
              <a:rPr lang="nb-NO" smtClean="0"/>
              <a:pPr/>
              <a:t>‹#›</a:t>
            </a:fld>
            <a:endParaRPr lang="nb-NO"/>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FC52C715-BB9E-4EC3-A71D-C912E7E2E6D7}" type="datetimeFigureOut">
              <a:rPr lang="nb-NO" smtClean="0"/>
              <a:pPr/>
              <a:t>26.05.2015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8906DF3-FE05-4270-AEFF-E0C3356B6FAE}" type="slidenum">
              <a:rPr lang="nb-NO" smtClean="0"/>
              <a:pPr/>
              <a:t>‹#›</a:t>
            </a:fld>
            <a:endParaRPr lang="nb-NO"/>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C52C715-BB9E-4EC3-A71D-C912E7E2E6D7}" type="datetimeFigureOut">
              <a:rPr lang="nb-NO" smtClean="0"/>
              <a:pPr/>
              <a:t>26.05.2015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8906DF3-FE05-4270-AEFF-E0C3356B6FAE}" type="slidenum">
              <a:rPr lang="nb-NO" smtClean="0"/>
              <a:pPr/>
              <a:t>‹#›</a:t>
            </a:fld>
            <a:endParaRPr lang="nb-NO"/>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4" name="Date Placeholder 3"/>
          <p:cNvSpPr>
            <a:spLocks noGrp="1"/>
          </p:cNvSpPr>
          <p:nvPr>
            <p:ph type="dt" sz="half" idx="10"/>
          </p:nvPr>
        </p:nvSpPr>
        <p:spPr/>
        <p:txBody>
          <a:bodyPr/>
          <a:lstStyle/>
          <a:p>
            <a:fld id="{FC52C715-BB9E-4EC3-A71D-C912E7E2E6D7}" type="datetimeFigureOut">
              <a:rPr lang="nb-NO" smtClean="0"/>
              <a:pPr/>
              <a:t>26.05.2015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8906DF3-FE05-4270-AEFF-E0C3356B6FAE}" type="slidenum">
              <a:rPr lang="nb-NO" smtClean="0"/>
              <a:pPr/>
              <a:t>‹#›</a:t>
            </a:fld>
            <a:endParaRPr lang="nb-NO"/>
          </a:p>
        </p:txBody>
      </p:sp>
      <p:sp>
        <p:nvSpPr>
          <p:cNvPr id="7" name="Title 6"/>
          <p:cNvSpPr>
            <a:spLocks noGrp="1"/>
          </p:cNvSpPr>
          <p:nvPr>
            <p:ph type="title"/>
          </p:nvPr>
        </p:nvSpPr>
        <p:spPr/>
        <p:txBody>
          <a:bodyPr/>
          <a:lstStyle/>
          <a:p>
            <a:r>
              <a:rPr lang="nb-NO" smtClean="0"/>
              <a:t>Klikk for å redigere tittelstil</a:t>
            </a:r>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FC52C715-BB9E-4EC3-A71D-C912E7E2E6D7}" type="datetimeFigureOut">
              <a:rPr lang="nb-NO" smtClean="0"/>
              <a:pPr/>
              <a:t>26.05.2015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8906DF3-FE05-4270-AEFF-E0C3356B6FAE}" type="slidenum">
              <a:rPr lang="nb-NO" smtClean="0"/>
              <a:pPr/>
              <a:t>‹#›</a:t>
            </a:fld>
            <a:endParaRPr lang="nb-NO"/>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5" name="Date Placeholder 4"/>
          <p:cNvSpPr>
            <a:spLocks noGrp="1"/>
          </p:cNvSpPr>
          <p:nvPr>
            <p:ph type="dt" sz="half" idx="10"/>
          </p:nvPr>
        </p:nvSpPr>
        <p:spPr/>
        <p:txBody>
          <a:bodyPr/>
          <a:lstStyle/>
          <a:p>
            <a:fld id="{FC52C715-BB9E-4EC3-A71D-C912E7E2E6D7}" type="datetimeFigureOut">
              <a:rPr lang="nb-NO" smtClean="0"/>
              <a:pPr/>
              <a:t>26.05.2015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8906DF3-FE05-4270-AEFF-E0C3356B6FAE}" type="slidenum">
              <a:rPr lang="nb-NO" smtClean="0"/>
              <a:pPr/>
              <a:t>‹#›</a:t>
            </a:fld>
            <a:endParaRPr lang="nb-NO"/>
          </a:p>
        </p:txBody>
      </p:sp>
      <p:sp>
        <p:nvSpPr>
          <p:cNvPr id="9" name="Content Placeholder 8"/>
          <p:cNvSpPr>
            <a:spLocks noGrp="1"/>
          </p:cNvSpPr>
          <p:nvPr>
            <p:ph sz="quarter" idx="13"/>
          </p:nvPr>
        </p:nvSpPr>
        <p:spPr>
          <a:xfrm>
            <a:off x="676655" y="2679192"/>
            <a:ext cx="3822192" cy="34472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FC52C715-BB9E-4EC3-A71D-C912E7E2E6D7}" type="datetimeFigureOut">
              <a:rPr lang="nb-NO" smtClean="0"/>
              <a:pPr/>
              <a:t>26.05.2015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8906DF3-FE05-4270-AEFF-E0C3356B6FAE}" type="slidenum">
              <a:rPr lang="nb-NO" smtClean="0"/>
              <a:pPr/>
              <a:t>‹#›</a:t>
            </a:fld>
            <a:endParaRPr lang="nb-NO"/>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a:p>
        </p:txBody>
      </p:sp>
      <p:sp>
        <p:nvSpPr>
          <p:cNvPr id="3" name="Date Placeholder 2"/>
          <p:cNvSpPr>
            <a:spLocks noGrp="1"/>
          </p:cNvSpPr>
          <p:nvPr>
            <p:ph type="dt" sz="half" idx="10"/>
          </p:nvPr>
        </p:nvSpPr>
        <p:spPr/>
        <p:txBody>
          <a:bodyPr/>
          <a:lstStyle/>
          <a:p>
            <a:fld id="{FC52C715-BB9E-4EC3-A71D-C912E7E2E6D7}" type="datetimeFigureOut">
              <a:rPr lang="nb-NO" smtClean="0"/>
              <a:pPr/>
              <a:t>26.05.2015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18906DF3-FE05-4270-AEFF-E0C3356B6FAE}" type="slidenum">
              <a:rPr lang="nb-NO" smtClean="0"/>
              <a:pPr/>
              <a:t>‹#›</a:t>
            </a:fld>
            <a:endParaRPr lang="nb-NO"/>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C52C715-BB9E-4EC3-A71D-C912E7E2E6D7}" type="datetimeFigureOut">
              <a:rPr lang="nb-NO" smtClean="0"/>
              <a:pPr/>
              <a:t>26.05.2015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18906DF3-FE05-4270-AEFF-E0C3356B6FAE}" type="slidenum">
              <a:rPr lang="nb-NO" smtClean="0"/>
              <a:pPr/>
              <a:t>‹#›</a:t>
            </a:fld>
            <a:endParaRPr lang="nb-NO"/>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C52C715-BB9E-4EC3-A71D-C912E7E2E6D7}" type="datetimeFigureOut">
              <a:rPr lang="nb-NO" smtClean="0"/>
              <a:pPr/>
              <a:t>26.05.2015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8906DF3-FE05-4270-AEFF-E0C3356B6FAE}" type="slidenum">
              <a:rPr lang="nb-NO" smtClean="0"/>
              <a:pPr/>
              <a:t>‹#›</a:t>
            </a:fld>
            <a:endParaRPr lang="nb-NO"/>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nb-NO" smtClean="0"/>
              <a:t>Klikk for å redigere tittelstil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nb-NO" smtClean="0"/>
              <a:t>Klikk for å redigere tittelstil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FC52C715-BB9E-4EC3-A71D-C912E7E2E6D7}" type="datetimeFigureOut">
              <a:rPr lang="nb-NO" smtClean="0"/>
              <a:pPr/>
              <a:t>26.05.2015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8906DF3-FE05-4270-AEFF-E0C3356B6FAE}" type="slidenum">
              <a:rPr lang="nb-NO" smtClean="0"/>
              <a:pPr/>
              <a:t>‹#›</a:t>
            </a:fld>
            <a:endParaRPr lang="nb-NO"/>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nb-NO" smtClean="0"/>
              <a:t>Klikk for å redigere tittelstil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C52C715-BB9E-4EC3-A71D-C912E7E2E6D7}" type="datetimeFigureOut">
              <a:rPr lang="nb-NO" smtClean="0"/>
              <a:pPr/>
              <a:t>26.05.2015</a:t>
            </a:fld>
            <a:endParaRPr lang="nb-NO"/>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nb-NO"/>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8906DF3-FE05-4270-AEFF-E0C3356B6FAE}" type="slidenum">
              <a:rPr lang="nb-NO" smtClean="0"/>
              <a:pPr/>
              <a:t>‹#›</a:t>
            </a:fld>
            <a:endParaRPr lang="nb-NO"/>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push dir="u"/>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gunnar@b-f.n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sz="2800" b="1" dirty="0" smtClean="0">
                <a:ea typeface="Calibri"/>
                <a:cs typeface="Times New Roman"/>
              </a:rPr>
              <a:t>Nord-Østerdal skyttersamlag </a:t>
            </a:r>
            <a:endParaRPr lang="nb-NO" sz="2800" dirty="0"/>
          </a:p>
        </p:txBody>
      </p:sp>
      <p:sp>
        <p:nvSpPr>
          <p:cNvPr id="4" name="Undertittel 3"/>
          <p:cNvSpPr>
            <a:spLocks noGrp="1"/>
          </p:cNvSpPr>
          <p:nvPr>
            <p:ph type="subTitle" idx="1"/>
          </p:nvPr>
        </p:nvSpPr>
        <p:spPr/>
        <p:txBody>
          <a:bodyPr/>
          <a:lstStyle/>
          <a:p>
            <a:endParaRPr lang="nb-NO"/>
          </a:p>
        </p:txBody>
      </p:sp>
      <p:pic>
        <p:nvPicPr>
          <p:cNvPr id="1027"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7362" t="6226" r="28397" b="5131"/>
          <a:stretch/>
        </p:blipFill>
        <p:spPr bwMode="auto">
          <a:xfrm>
            <a:off x="2138692" y="37173"/>
            <a:ext cx="4824536" cy="6788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184360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20000"/>
          </a:bodyPr>
          <a:lstStyle/>
          <a:p>
            <a:r>
              <a:rPr lang="nb-NO" b="1" dirty="0" smtClean="0"/>
              <a:t>Sponsorpakke 3</a:t>
            </a:r>
            <a:endParaRPr lang="nb-NO" dirty="0" smtClean="0"/>
          </a:p>
          <a:p>
            <a:r>
              <a:rPr lang="nb-NO" b="1" dirty="0" smtClean="0"/>
              <a:t>for kr. 4.000 får du følgende:</a:t>
            </a:r>
          </a:p>
          <a:p>
            <a:r>
              <a:rPr lang="nb-NO" dirty="0" smtClean="0"/>
              <a:t>Logo og link til hjemmesida (</a:t>
            </a:r>
            <a:r>
              <a:rPr lang="nb-NO" dirty="0" err="1" smtClean="0"/>
              <a:t>www.alvdalskytterlag.no</a:t>
            </a:r>
            <a:r>
              <a:rPr lang="nb-NO" dirty="0" smtClean="0"/>
              <a:t>) fra </a:t>
            </a:r>
            <a:r>
              <a:rPr lang="nb-NO" dirty="0" err="1" smtClean="0"/>
              <a:t>dd</a:t>
            </a:r>
            <a:r>
              <a:rPr lang="nb-NO" dirty="0" smtClean="0"/>
              <a:t> til ut kalenderåret 2015</a:t>
            </a:r>
          </a:p>
          <a:p>
            <a:r>
              <a:rPr lang="nb-NO" dirty="0" smtClean="0"/>
              <a:t> Likes på </a:t>
            </a:r>
            <a:r>
              <a:rPr lang="nb-NO" dirty="0" err="1" smtClean="0"/>
              <a:t>Facebook</a:t>
            </a:r>
            <a:r>
              <a:rPr lang="nb-NO" dirty="0" smtClean="0"/>
              <a:t> regelmessig</a:t>
            </a:r>
          </a:p>
          <a:p>
            <a:r>
              <a:rPr lang="nb-NO" dirty="0" smtClean="0"/>
              <a:t>Stadionreklame inntil 1x4 m på eget seil/plakat montert på utvendig og innvendig bakvegg standplass 200m/100m. </a:t>
            </a:r>
          </a:p>
          <a:p>
            <a:r>
              <a:rPr lang="nb-NO" dirty="0" smtClean="0"/>
              <a:t>Se bilder for plassering</a:t>
            </a:r>
          </a:p>
          <a:p>
            <a:r>
              <a:rPr lang="nb-NO" dirty="0" smtClean="0"/>
              <a:t>Utstillingsplass på plassen mellom skytterhusene eller annet egnet sted i alle stevnedagene.</a:t>
            </a:r>
          </a:p>
          <a:p>
            <a:endParaRPr lang="nb-NO" dirty="0"/>
          </a:p>
        </p:txBody>
      </p:sp>
      <p:sp>
        <p:nvSpPr>
          <p:cNvPr id="3" name="Tittel 2"/>
          <p:cNvSpPr>
            <a:spLocks noGrp="1"/>
          </p:cNvSpPr>
          <p:nvPr>
            <p:ph type="title"/>
          </p:nvPr>
        </p:nvSpPr>
        <p:spPr/>
        <p:txBody>
          <a:bodyPr/>
          <a:lstStyle/>
          <a:p>
            <a:r>
              <a:rPr lang="nb-NO" dirty="0" smtClean="0"/>
              <a:t>Sponsorpakke 3 </a:t>
            </a:r>
            <a:endParaRPr lang="nb-NO" dirty="0"/>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b="1" dirty="0" err="1" smtClean="0"/>
              <a:t>Roller-up</a:t>
            </a:r>
            <a:r>
              <a:rPr lang="nb-NO" b="1" dirty="0" smtClean="0"/>
              <a:t> </a:t>
            </a:r>
            <a:r>
              <a:rPr lang="nb-NO" b="1" smtClean="0"/>
              <a:t>og </a:t>
            </a:r>
            <a:r>
              <a:rPr lang="nb-NO" b="1" smtClean="0"/>
              <a:t>Beach-flagg</a:t>
            </a:r>
            <a:endParaRPr lang="nb-NO" dirty="0" smtClean="0"/>
          </a:p>
          <a:p>
            <a:r>
              <a:rPr lang="nb-NO" b="1" dirty="0" smtClean="0"/>
              <a:t>- kr. 1.000/stk. </a:t>
            </a:r>
          </a:p>
          <a:p>
            <a:r>
              <a:rPr lang="nb-NO" dirty="0" smtClean="0"/>
              <a:t>- rollers up kan plasseres inne på skytterhuset der det er visningen på storskjerm </a:t>
            </a:r>
          </a:p>
          <a:p>
            <a:r>
              <a:rPr lang="nb-NO" dirty="0" smtClean="0"/>
              <a:t>- flaggene plasseres ute på sentral plass foran skytterhuset eller annet egnet område</a:t>
            </a:r>
          </a:p>
          <a:p>
            <a:endParaRPr lang="nb-NO" dirty="0"/>
          </a:p>
        </p:txBody>
      </p:sp>
      <p:sp>
        <p:nvSpPr>
          <p:cNvPr id="3" name="Tittel 2"/>
          <p:cNvSpPr>
            <a:spLocks noGrp="1"/>
          </p:cNvSpPr>
          <p:nvPr>
            <p:ph type="title"/>
          </p:nvPr>
        </p:nvSpPr>
        <p:spPr/>
        <p:txBody>
          <a:bodyPr>
            <a:normAutofit fontScale="90000"/>
          </a:bodyPr>
          <a:lstStyle/>
          <a:p>
            <a:r>
              <a:rPr lang="nb-NO" dirty="0" smtClean="0"/>
              <a:t>Stevnesponsor NC – pakke </a:t>
            </a:r>
            <a:r>
              <a:rPr lang="nb-NO" dirty="0" err="1" smtClean="0"/>
              <a:t>Roller-up</a:t>
            </a:r>
            <a:r>
              <a:rPr lang="nb-NO" dirty="0" smtClean="0"/>
              <a:t> og </a:t>
            </a:r>
            <a:r>
              <a:rPr lang="nb-NO" dirty="0" err="1" smtClean="0"/>
              <a:t>Beatch-flagg</a:t>
            </a:r>
            <a:endParaRPr lang="nb-NO" dirty="0"/>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b="1" dirty="0" smtClean="0"/>
              <a:t>Salgsareal</a:t>
            </a:r>
            <a:endParaRPr lang="nb-NO" dirty="0" smtClean="0"/>
          </a:p>
          <a:p>
            <a:r>
              <a:rPr lang="nb-NO" dirty="0" smtClean="0"/>
              <a:t>Leie av salgsareal på sentral plass foran skytterhuset eller annet egnet område settes til kr. 1.000/dag med kr. 500 for dager utover tre.</a:t>
            </a:r>
          </a:p>
          <a:p>
            <a:endParaRPr lang="nb-NO" dirty="0"/>
          </a:p>
        </p:txBody>
      </p:sp>
      <p:sp>
        <p:nvSpPr>
          <p:cNvPr id="3" name="Tittel 2"/>
          <p:cNvSpPr>
            <a:spLocks noGrp="1"/>
          </p:cNvSpPr>
          <p:nvPr>
            <p:ph type="title"/>
          </p:nvPr>
        </p:nvSpPr>
        <p:spPr/>
        <p:txBody>
          <a:bodyPr/>
          <a:lstStyle/>
          <a:p>
            <a:r>
              <a:rPr lang="nb-NO" dirty="0" smtClean="0"/>
              <a:t>Stevnesponsor NC - salgsareal</a:t>
            </a:r>
            <a:endParaRPr lang="nb-NO" dirty="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b="1" dirty="0" smtClean="0"/>
              <a:t>Opplevelsesprospekt fra næringsdrivende</a:t>
            </a:r>
            <a:r>
              <a:rPr lang="nb-NO" dirty="0" smtClean="0"/>
              <a:t> </a:t>
            </a:r>
          </a:p>
          <a:p>
            <a:r>
              <a:rPr lang="nb-NO" dirty="0" smtClean="0"/>
              <a:t>kan promoteres via </a:t>
            </a:r>
            <a:r>
              <a:rPr lang="nb-NO" dirty="0" err="1" smtClean="0"/>
              <a:t>www.alvdalskytterlag.no</a:t>
            </a:r>
            <a:r>
              <a:rPr lang="nb-NO" dirty="0" smtClean="0"/>
              <a:t> etter egen avtale og faktura. </a:t>
            </a:r>
          </a:p>
          <a:p>
            <a:r>
              <a:rPr lang="nb-NO" dirty="0" smtClean="0"/>
              <a:t>Kan skje ved utdeling av flygeblad til alle biler ved ankomst – pris pr. stk. settes til kr. 5.- eller etter nærmere avtale og faktura</a:t>
            </a:r>
            <a:endParaRPr lang="nb-NO" dirty="0"/>
          </a:p>
        </p:txBody>
      </p:sp>
      <p:sp>
        <p:nvSpPr>
          <p:cNvPr id="3" name="Tittel 2"/>
          <p:cNvSpPr>
            <a:spLocks noGrp="1"/>
          </p:cNvSpPr>
          <p:nvPr>
            <p:ph type="title"/>
          </p:nvPr>
        </p:nvSpPr>
        <p:spPr/>
        <p:txBody>
          <a:bodyPr>
            <a:normAutofit fontScale="90000"/>
          </a:bodyPr>
          <a:lstStyle/>
          <a:p>
            <a:r>
              <a:rPr lang="nb-NO" dirty="0" smtClean="0"/>
              <a:t>Stevnesponsor NC - </a:t>
            </a:r>
            <a:r>
              <a:rPr lang="nb-NO" dirty="0" err="1" smtClean="0"/>
              <a:t>opplevelsespordukt</a:t>
            </a:r>
            <a:endParaRPr lang="nb-NO" dirty="0"/>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a:bodyPr>
          <a:lstStyle/>
          <a:p>
            <a:r>
              <a:rPr lang="nb-NO" b="1" dirty="0" smtClean="0"/>
              <a:t>Ekstra </a:t>
            </a:r>
            <a:r>
              <a:rPr lang="nb-NO" b="1" dirty="0" smtClean="0"/>
              <a:t>effekt: </a:t>
            </a:r>
          </a:p>
          <a:p>
            <a:r>
              <a:rPr lang="nb-NO" b="1" dirty="0" smtClean="0"/>
              <a:t>I tillegg til denne positive effekten under </a:t>
            </a:r>
            <a:r>
              <a:rPr lang="nb-NO" b="1" dirty="0" err="1" smtClean="0"/>
              <a:t>NC-dagene</a:t>
            </a:r>
            <a:r>
              <a:rPr lang="nb-NO" b="1" dirty="0" smtClean="0"/>
              <a:t> 27.07.01.08: </a:t>
            </a:r>
            <a:endParaRPr lang="nb-NO" dirty="0" smtClean="0"/>
          </a:p>
          <a:p>
            <a:r>
              <a:rPr lang="nb-NO" b="1" dirty="0" smtClean="0"/>
              <a:t>Vi </a:t>
            </a:r>
            <a:r>
              <a:rPr lang="nb-NO" b="1" dirty="0" smtClean="0"/>
              <a:t>minner om at dette </a:t>
            </a:r>
            <a:r>
              <a:rPr lang="nb-NO" b="1" dirty="0" smtClean="0"/>
              <a:t>også vil </a:t>
            </a:r>
            <a:r>
              <a:rPr lang="nb-NO" b="1" dirty="0" smtClean="0"/>
              <a:t>være en meget gunstig profilering </a:t>
            </a:r>
            <a:r>
              <a:rPr lang="nb-NO" b="1" dirty="0" err="1" smtClean="0"/>
              <a:t>ift</a:t>
            </a:r>
            <a:r>
              <a:rPr lang="nb-NO" b="1" dirty="0" smtClean="0"/>
              <a:t> den store rockekonserten </a:t>
            </a:r>
            <a:r>
              <a:rPr lang="nb-NO" b="1" dirty="0" err="1" smtClean="0"/>
              <a:t>LiveStock</a:t>
            </a:r>
            <a:r>
              <a:rPr lang="nb-NO" b="1" dirty="0" smtClean="0"/>
              <a:t> som arr. på Stormoen skytebane </a:t>
            </a:r>
            <a:r>
              <a:rPr lang="nb-NO" b="1" dirty="0" smtClean="0"/>
              <a:t>7. – 12. juli  </a:t>
            </a:r>
            <a:endParaRPr lang="nb-NO" dirty="0" smtClean="0"/>
          </a:p>
          <a:p>
            <a:r>
              <a:rPr lang="nb-NO" b="1" dirty="0" smtClean="0"/>
              <a:t>Ta kontakt umiddelbart for å forberede dette</a:t>
            </a:r>
            <a:r>
              <a:rPr lang="nb-NO" b="1" dirty="0" smtClean="0"/>
              <a:t>.</a:t>
            </a:r>
          </a:p>
          <a:p>
            <a:r>
              <a:rPr lang="nb-NO" b="1" dirty="0" smtClean="0"/>
              <a:t>Vi monterer stadionreklame fortløpende</a:t>
            </a:r>
            <a:endParaRPr lang="nb-NO" b="1" dirty="0" smtClean="0"/>
          </a:p>
          <a:p>
            <a:endParaRPr lang="nb-NO" dirty="0" smtClean="0"/>
          </a:p>
          <a:p>
            <a:endParaRPr lang="nb-NO" dirty="0"/>
          </a:p>
        </p:txBody>
      </p:sp>
      <p:sp>
        <p:nvSpPr>
          <p:cNvPr id="3" name="Tittel 2"/>
          <p:cNvSpPr>
            <a:spLocks noGrp="1"/>
          </p:cNvSpPr>
          <p:nvPr>
            <p:ph type="title"/>
          </p:nvPr>
        </p:nvSpPr>
        <p:spPr/>
        <p:txBody>
          <a:bodyPr/>
          <a:lstStyle/>
          <a:p>
            <a:r>
              <a:rPr lang="nb-NO" dirty="0" smtClean="0"/>
              <a:t>Stevnesponsor NC - Viktig </a:t>
            </a:r>
            <a:r>
              <a:rPr lang="nb-NO" dirty="0" smtClean="0"/>
              <a:t>beskjed</a:t>
            </a:r>
            <a:endParaRPr lang="nb-NO" dirty="0"/>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b="1" dirty="0" smtClean="0"/>
              <a:t>Velkommen til et positivt samarbeid. </a:t>
            </a:r>
            <a:endParaRPr lang="nb-NO" dirty="0" smtClean="0"/>
          </a:p>
          <a:p>
            <a:r>
              <a:rPr lang="nb-NO" dirty="0" smtClean="0"/>
              <a:t>Kontaktpersoner</a:t>
            </a:r>
          </a:p>
          <a:p>
            <a:r>
              <a:rPr lang="nb-NO" b="1" dirty="0" smtClean="0"/>
              <a:t>Hans Sollid - </a:t>
            </a:r>
            <a:r>
              <a:rPr lang="nb-NO" b="1" dirty="0" err="1" smtClean="0"/>
              <a:t>alvdal@skytterlag.no</a:t>
            </a:r>
            <a:r>
              <a:rPr lang="nb-NO" b="1" dirty="0" smtClean="0"/>
              <a:t> - 991 65 970</a:t>
            </a:r>
          </a:p>
          <a:p>
            <a:r>
              <a:rPr lang="nb-NO" b="1" dirty="0" smtClean="0"/>
              <a:t>Gunnar Bråten - </a:t>
            </a:r>
            <a:r>
              <a:rPr lang="nb-NO" b="1" dirty="0" err="1" smtClean="0">
                <a:hlinkClick r:id="rId2"/>
              </a:rPr>
              <a:t>gunnar@b-f.no</a:t>
            </a:r>
            <a:r>
              <a:rPr lang="nb-NO" b="1" dirty="0" smtClean="0"/>
              <a:t> – 62 48 75 40</a:t>
            </a:r>
          </a:p>
          <a:p>
            <a:r>
              <a:rPr lang="nb-NO" dirty="0" smtClean="0"/>
              <a:t> Begge står til disposisjon for å komme fram til en avtale til beste for begge parter</a:t>
            </a:r>
            <a:r>
              <a:rPr lang="nb-NO" dirty="0" smtClean="0"/>
              <a:t>.</a:t>
            </a:r>
          </a:p>
          <a:p>
            <a:r>
              <a:rPr lang="nb-NO" dirty="0" smtClean="0"/>
              <a:t>Vel møtt!</a:t>
            </a:r>
            <a:endParaRPr lang="nb-NO" dirty="0" smtClean="0"/>
          </a:p>
          <a:p>
            <a:endParaRPr lang="nb-NO" dirty="0"/>
          </a:p>
        </p:txBody>
      </p:sp>
      <p:sp>
        <p:nvSpPr>
          <p:cNvPr id="3" name="Tittel 2"/>
          <p:cNvSpPr>
            <a:spLocks noGrp="1"/>
          </p:cNvSpPr>
          <p:nvPr>
            <p:ph type="title"/>
          </p:nvPr>
        </p:nvSpPr>
        <p:spPr/>
        <p:txBody>
          <a:bodyPr/>
          <a:lstStyle/>
          <a:p>
            <a:endParaRPr lang="nb-NO"/>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69213" y="1584149"/>
            <a:ext cx="7772400" cy="2262113"/>
          </a:xfrm>
        </p:spPr>
        <p:txBody>
          <a:bodyPr>
            <a:normAutofit/>
          </a:bodyPr>
          <a:lstStyle/>
          <a:p>
            <a:pPr>
              <a:lnSpc>
                <a:spcPct val="115000"/>
              </a:lnSpc>
              <a:spcAft>
                <a:spcPts val="1000"/>
              </a:spcAft>
            </a:pPr>
            <a:r>
              <a:rPr lang="nb-NO" sz="2000" dirty="0">
                <a:ea typeface="Calibri"/>
                <a:cs typeface="Times New Roman"/>
              </a:rPr>
              <a:t/>
            </a:r>
            <a:br>
              <a:rPr lang="nb-NO" sz="2000" dirty="0">
                <a:ea typeface="Calibri"/>
                <a:cs typeface="Times New Roman"/>
              </a:rPr>
            </a:br>
            <a:endParaRPr lang="nb-NO" dirty="0"/>
          </a:p>
        </p:txBody>
      </p:sp>
      <p:sp>
        <p:nvSpPr>
          <p:cNvPr id="3" name="Undertittel 2"/>
          <p:cNvSpPr>
            <a:spLocks noGrp="1"/>
          </p:cNvSpPr>
          <p:nvPr>
            <p:ph type="subTitle" idx="1"/>
          </p:nvPr>
        </p:nvSpPr>
        <p:spPr>
          <a:xfrm>
            <a:off x="1403648" y="3789040"/>
            <a:ext cx="6400800" cy="1473200"/>
          </a:xfrm>
        </p:spPr>
        <p:txBody>
          <a:bodyPr>
            <a:normAutofit lnSpcReduction="10000"/>
          </a:bodyPr>
          <a:lstStyle/>
          <a:p>
            <a:r>
              <a:rPr lang="nb-NO" sz="3000" b="1" dirty="0" smtClean="0">
                <a:solidFill>
                  <a:schemeClr val="tx1"/>
                </a:solidFill>
                <a:effectLst>
                  <a:outerShdw blurRad="38100" dist="38100" dir="2700000" algn="tl">
                    <a:srgbClr val="000000">
                      <a:alpha val="43137"/>
                    </a:srgbClr>
                  </a:outerShdw>
                </a:effectLst>
              </a:rPr>
              <a:t>Arrangør av 2. runde i Norgescupen i baneskyting</a:t>
            </a:r>
          </a:p>
          <a:p>
            <a:r>
              <a:rPr lang="nb-NO" sz="3000" b="1" dirty="0" smtClean="0">
                <a:solidFill>
                  <a:schemeClr val="tx1"/>
                </a:solidFill>
                <a:effectLst>
                  <a:outerShdw blurRad="38100" dist="38100" dir="2700000" algn="tl">
                    <a:srgbClr val="000000">
                      <a:alpha val="43137"/>
                    </a:srgbClr>
                  </a:outerShdw>
                </a:effectLst>
              </a:rPr>
              <a:t>28.07 -01.08.2015</a:t>
            </a:r>
            <a:endParaRPr lang="nb-NO" sz="3000" dirty="0">
              <a:solidFill>
                <a:schemeClr val="tx1"/>
              </a:solidFill>
              <a:effectLst>
                <a:outerShdw blurRad="38100" dist="38100" dir="2700000" algn="tl">
                  <a:srgbClr val="000000">
                    <a:alpha val="43137"/>
                  </a:srgbClr>
                </a:outerShdw>
              </a:effectLst>
            </a:endParaRPr>
          </a:p>
          <a:p>
            <a:endParaRPr lang="nb-NO" dirty="0">
              <a:effectLst>
                <a:outerShdw blurRad="38100" dist="38100" dir="2700000" algn="tl">
                  <a:srgbClr val="000000">
                    <a:alpha val="43137"/>
                  </a:srgbClr>
                </a:outerShdw>
              </a:effectLst>
            </a:endParaRPr>
          </a:p>
        </p:txBody>
      </p:sp>
      <p:pic>
        <p:nvPicPr>
          <p:cNvPr id="6" name="Bilde 5" descr="Logo Gull-versjon.jpg"/>
          <p:cNvPicPr/>
          <p:nvPr/>
        </p:nvPicPr>
        <p:blipFill>
          <a:blip r:embed="rId3" cstate="print"/>
          <a:stretch>
            <a:fillRect/>
          </a:stretch>
        </p:blipFill>
        <p:spPr>
          <a:xfrm>
            <a:off x="1619672" y="2217419"/>
            <a:ext cx="1441094" cy="1378915"/>
          </a:xfrm>
          <a:prstGeom prst="rect">
            <a:avLst/>
          </a:prstGeom>
        </p:spPr>
      </p:pic>
      <p:pic>
        <p:nvPicPr>
          <p:cNvPr id="7" name="Bilde 6"/>
          <p:cNvPicPr/>
          <p:nvPr/>
        </p:nvPicPr>
        <p:blipFill>
          <a:blip r:embed="rId4" cstate="print">
            <a:extLst>
              <a:ext uri="{28A0092B-C50C-407E-A947-70E740481C1C}">
                <a14:useLocalDpi xmlns="" xmlns:a14="http://schemas.microsoft.com/office/drawing/2010/main" val="0"/>
              </a:ext>
            </a:extLst>
          </a:blip>
          <a:stretch>
            <a:fillRect/>
          </a:stretch>
        </p:blipFill>
        <p:spPr bwMode="auto">
          <a:xfrm>
            <a:off x="3923927" y="2242496"/>
            <a:ext cx="1293227" cy="1366343"/>
          </a:xfrm>
          <a:prstGeom prst="rect">
            <a:avLst/>
          </a:prstGeom>
          <a:noFill/>
          <a:ln>
            <a:noFill/>
          </a:ln>
        </p:spPr>
      </p:pic>
      <p:pic>
        <p:nvPicPr>
          <p:cNvPr id="8" name="Bilde 7"/>
          <p:cNvPicPr/>
          <p:nvPr/>
        </p:nvPicPr>
        <p:blipFill>
          <a:blip r:embed="rId5" cstate="print">
            <a:extLst>
              <a:ext uri="{28A0092B-C50C-407E-A947-70E740481C1C}">
                <a14:useLocalDpi xmlns="" xmlns:a14="http://schemas.microsoft.com/office/drawing/2010/main" val="0"/>
              </a:ext>
            </a:extLst>
          </a:blip>
          <a:stretch>
            <a:fillRect/>
          </a:stretch>
        </p:blipFill>
        <p:spPr>
          <a:xfrm>
            <a:off x="6084168" y="2237549"/>
            <a:ext cx="1495116" cy="1376239"/>
          </a:xfrm>
          <a:prstGeom prst="rect">
            <a:avLst/>
          </a:prstGeom>
        </p:spPr>
      </p:pic>
      <p:pic>
        <p:nvPicPr>
          <p:cNvPr id="1026" name="Picture 2" descr="Til startside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43608" y="622431"/>
            <a:ext cx="864096" cy="94232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ktangel 3"/>
          <p:cNvSpPr/>
          <p:nvPr/>
        </p:nvSpPr>
        <p:spPr>
          <a:xfrm>
            <a:off x="2340219" y="683823"/>
            <a:ext cx="4600940" cy="892552"/>
          </a:xfrm>
          <a:prstGeom prst="rect">
            <a:avLst/>
          </a:prstGeom>
        </p:spPr>
        <p:txBody>
          <a:bodyPr wrap="none">
            <a:spAutoFit/>
          </a:bodyPr>
          <a:lstStyle/>
          <a:p>
            <a:r>
              <a:rPr lang="nb-NO" sz="2800" dirty="0"/>
              <a:t>Det frivillige </a:t>
            </a:r>
            <a:r>
              <a:rPr lang="nb-NO" sz="2800" dirty="0" smtClean="0"/>
              <a:t>Skyttervesen</a:t>
            </a:r>
          </a:p>
          <a:p>
            <a:r>
              <a:rPr lang="nb-NO" sz="2400" dirty="0" smtClean="0"/>
              <a:t>Forsvar</a:t>
            </a:r>
            <a:r>
              <a:rPr lang="nb-NO" sz="2400" dirty="0"/>
              <a:t>, sport og god våpenkultur</a:t>
            </a:r>
          </a:p>
        </p:txBody>
      </p:sp>
      <p:pic>
        <p:nvPicPr>
          <p:cNvPr id="1027" name="Picture 3" descr="C:\Users\Lundkvist\Documents\Nora fra 2011\Logo\NCLOGO - Kopi.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308304" y="682358"/>
            <a:ext cx="926592" cy="8940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4190045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23529" y="2675467"/>
            <a:ext cx="8496944" cy="3450696"/>
          </a:xfrm>
        </p:spPr>
        <p:txBody>
          <a:bodyPr>
            <a:normAutofit lnSpcReduction="10000"/>
          </a:bodyPr>
          <a:lstStyle/>
          <a:p>
            <a:r>
              <a:rPr lang="nb-NO" b="1" dirty="0" smtClean="0"/>
              <a:t>Nest etter </a:t>
            </a:r>
            <a:r>
              <a:rPr lang="nb-NO" b="1" dirty="0" err="1" smtClean="0"/>
              <a:t>Landskytterstevnet</a:t>
            </a:r>
            <a:r>
              <a:rPr lang="nb-NO" b="1" dirty="0" smtClean="0"/>
              <a:t>, det største </a:t>
            </a:r>
            <a:r>
              <a:rPr lang="nb-NO" b="1" dirty="0" err="1" smtClean="0"/>
              <a:t>skytearrangement</a:t>
            </a:r>
            <a:r>
              <a:rPr lang="nb-NO" b="1" dirty="0" smtClean="0"/>
              <a:t> i Norge</a:t>
            </a:r>
          </a:p>
          <a:p>
            <a:r>
              <a:rPr lang="nb-NO" b="1" dirty="0" smtClean="0"/>
              <a:t>Foregår samtidig på alle tre arenaer, Alvdal, Tynset og Nora (Os)</a:t>
            </a:r>
          </a:p>
          <a:p>
            <a:r>
              <a:rPr lang="nb-NO" b="1" dirty="0" smtClean="0"/>
              <a:t>Ca. 1200 skyttere deltar</a:t>
            </a:r>
          </a:p>
          <a:p>
            <a:r>
              <a:rPr lang="nb-NO" b="1" dirty="0" smtClean="0"/>
              <a:t>Uka før </a:t>
            </a:r>
            <a:r>
              <a:rPr lang="nb-NO" b="1" dirty="0" err="1" smtClean="0"/>
              <a:t>landskytterstevnet</a:t>
            </a:r>
            <a:r>
              <a:rPr lang="nb-NO" b="1" dirty="0" smtClean="0"/>
              <a:t> på Lesja</a:t>
            </a:r>
          </a:p>
          <a:p>
            <a:r>
              <a:rPr lang="nb-NO" b="1" dirty="0" smtClean="0"/>
              <a:t>Hele norgeseliten kommer</a:t>
            </a:r>
          </a:p>
          <a:p>
            <a:r>
              <a:rPr lang="nb-NO" b="1" dirty="0" smtClean="0"/>
              <a:t>Breddearrangement, gutter og jenter, damer og herrer, deltakere fra 11 -80 år</a:t>
            </a:r>
          </a:p>
          <a:p>
            <a:pPr marL="0" indent="0">
              <a:buNone/>
            </a:pPr>
            <a:endParaRPr lang="nb-NO" b="1" dirty="0"/>
          </a:p>
        </p:txBody>
      </p:sp>
      <p:sp>
        <p:nvSpPr>
          <p:cNvPr id="2" name="Tittel 1"/>
          <p:cNvSpPr>
            <a:spLocks noGrp="1"/>
          </p:cNvSpPr>
          <p:nvPr>
            <p:ph type="title"/>
          </p:nvPr>
        </p:nvSpPr>
        <p:spPr/>
        <p:txBody>
          <a:bodyPr>
            <a:normAutofit fontScale="90000"/>
          </a:bodyPr>
          <a:lstStyle/>
          <a:p>
            <a:r>
              <a:rPr lang="nb-NO" b="1" dirty="0" smtClean="0">
                <a:ea typeface="Calibri"/>
                <a:cs typeface="Times New Roman"/>
              </a:rPr>
              <a:t/>
            </a:r>
            <a:br>
              <a:rPr lang="nb-NO" b="1" dirty="0" smtClean="0">
                <a:ea typeface="Calibri"/>
                <a:cs typeface="Times New Roman"/>
              </a:rPr>
            </a:br>
            <a:r>
              <a:rPr lang="nb-NO" sz="4900" b="1" dirty="0" smtClean="0">
                <a:ea typeface="Calibri"/>
                <a:cs typeface="Times New Roman"/>
              </a:rPr>
              <a:t>Fakta:</a:t>
            </a:r>
            <a:endParaRPr lang="nb-NO" sz="4900" dirty="0"/>
          </a:p>
        </p:txBody>
      </p:sp>
    </p:spTree>
    <p:extLst>
      <p:ext uri="{BB962C8B-B14F-4D97-AF65-F5344CB8AC3E}">
        <p14:creationId xmlns="" xmlns:p14="http://schemas.microsoft.com/office/powerpoint/2010/main" val="220184360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lnSpcReduction="10000"/>
          </a:bodyPr>
          <a:lstStyle/>
          <a:p>
            <a:r>
              <a:rPr lang="nb-NO" b="1" dirty="0" smtClean="0"/>
              <a:t>Fortløpende Live-visning på internett fra alle arenaer</a:t>
            </a:r>
          </a:p>
          <a:p>
            <a:r>
              <a:rPr lang="nb-NO" b="1" dirty="0" smtClean="0"/>
              <a:t>På arenaene oppdateres jevnlig resultater fra medarrangører</a:t>
            </a:r>
          </a:p>
          <a:p>
            <a:r>
              <a:rPr lang="nb-NO" b="1" dirty="0" smtClean="0"/>
              <a:t>Felles hjemmeside med resultatservice</a:t>
            </a:r>
          </a:p>
          <a:p>
            <a:r>
              <a:rPr lang="nb-NO" b="1" dirty="0" smtClean="0"/>
              <a:t>DFS resultatservice på internett</a:t>
            </a:r>
          </a:p>
          <a:p>
            <a:r>
              <a:rPr lang="nb-NO" b="1" dirty="0" smtClean="0"/>
              <a:t>Hver arrangør har egen hjemmeside, </a:t>
            </a:r>
          </a:p>
          <a:p>
            <a:pPr>
              <a:buNone/>
            </a:pPr>
            <a:r>
              <a:rPr lang="nb-NO" b="1" dirty="0" smtClean="0"/>
              <a:t>    se vår egen </a:t>
            </a:r>
            <a:r>
              <a:rPr lang="nb-NO" b="1" dirty="0" err="1" smtClean="0"/>
              <a:t>www.dfs.no/alvdal</a:t>
            </a:r>
            <a:endParaRPr lang="nb-NO" b="1" dirty="0" smtClean="0"/>
          </a:p>
          <a:p>
            <a:r>
              <a:rPr lang="nb-NO" b="1" dirty="0" smtClean="0"/>
              <a:t>Felles Face-book side</a:t>
            </a:r>
          </a:p>
        </p:txBody>
      </p:sp>
      <p:sp>
        <p:nvSpPr>
          <p:cNvPr id="2" name="Tittel 1"/>
          <p:cNvSpPr>
            <a:spLocks noGrp="1"/>
          </p:cNvSpPr>
          <p:nvPr>
            <p:ph type="title"/>
          </p:nvPr>
        </p:nvSpPr>
        <p:spPr/>
        <p:txBody>
          <a:bodyPr>
            <a:normAutofit fontScale="90000"/>
          </a:bodyPr>
          <a:lstStyle/>
          <a:p>
            <a:r>
              <a:rPr lang="nb-NO" b="1" dirty="0" smtClean="0">
                <a:ea typeface="Calibri"/>
                <a:cs typeface="Times New Roman"/>
              </a:rPr>
              <a:t/>
            </a:r>
            <a:br>
              <a:rPr lang="nb-NO" b="1" dirty="0" smtClean="0">
                <a:ea typeface="Calibri"/>
                <a:cs typeface="Times New Roman"/>
              </a:rPr>
            </a:br>
            <a:r>
              <a:rPr lang="nb-NO" sz="4900" b="1" dirty="0" smtClean="0">
                <a:ea typeface="Calibri"/>
                <a:cs typeface="Times New Roman"/>
              </a:rPr>
              <a:t>Resultatservice</a:t>
            </a:r>
            <a:endParaRPr lang="nb-NO" sz="4900" dirty="0"/>
          </a:p>
        </p:txBody>
      </p:sp>
    </p:spTree>
    <p:extLst>
      <p:ext uri="{BB962C8B-B14F-4D97-AF65-F5344CB8AC3E}">
        <p14:creationId xmlns="" xmlns:p14="http://schemas.microsoft.com/office/powerpoint/2010/main" val="92463381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r>
              <a:rPr lang="nb-NO" sz="2200" b="1" dirty="0" smtClean="0"/>
              <a:t>Skyttere med familier, (som skal til LS) minst 3.000 personer</a:t>
            </a:r>
          </a:p>
          <a:p>
            <a:r>
              <a:rPr lang="nb-NO" sz="2200" b="1" dirty="0" smtClean="0"/>
              <a:t>Disse vil være på reisefot i Nord-Østerdal siste halvdel av juli</a:t>
            </a:r>
          </a:p>
          <a:p>
            <a:r>
              <a:rPr lang="nb-NO" sz="2200" b="1" dirty="0" smtClean="0"/>
              <a:t>Alle skal ha mat, drikke og overnatting</a:t>
            </a:r>
          </a:p>
          <a:p>
            <a:r>
              <a:rPr lang="nb-NO" sz="2200" b="1" dirty="0" smtClean="0"/>
              <a:t>Familiene skal ha gode opplevelser utenom skytebanene</a:t>
            </a:r>
          </a:p>
          <a:p>
            <a:r>
              <a:rPr lang="nb-NO" sz="2200" b="1" dirty="0" smtClean="0"/>
              <a:t>Samarbeidspartnere </a:t>
            </a:r>
            <a:r>
              <a:rPr lang="nb-NO" sz="2200" b="1" dirty="0"/>
              <a:t>og arrangement</a:t>
            </a:r>
          </a:p>
          <a:p>
            <a:pPr marL="0" indent="0">
              <a:buNone/>
            </a:pPr>
            <a:r>
              <a:rPr lang="nb-NO" sz="2200" b="1" dirty="0" smtClean="0"/>
              <a:t>    kan profileres på skytterlagenes hjemmesider</a:t>
            </a:r>
            <a:endParaRPr lang="nb-NO" sz="2200" b="1" dirty="0"/>
          </a:p>
        </p:txBody>
      </p:sp>
      <p:sp>
        <p:nvSpPr>
          <p:cNvPr id="2" name="Tittel 1"/>
          <p:cNvSpPr>
            <a:spLocks noGrp="1"/>
          </p:cNvSpPr>
          <p:nvPr>
            <p:ph type="title"/>
          </p:nvPr>
        </p:nvSpPr>
        <p:spPr/>
        <p:txBody>
          <a:bodyPr>
            <a:normAutofit fontScale="90000"/>
          </a:bodyPr>
          <a:lstStyle/>
          <a:p>
            <a:r>
              <a:rPr lang="nb-NO" b="1" dirty="0" smtClean="0">
                <a:ea typeface="Calibri"/>
                <a:cs typeface="Times New Roman"/>
              </a:rPr>
              <a:t/>
            </a:r>
            <a:br>
              <a:rPr lang="nb-NO" b="1" dirty="0" smtClean="0">
                <a:ea typeface="Calibri"/>
                <a:cs typeface="Times New Roman"/>
              </a:rPr>
            </a:br>
            <a:r>
              <a:rPr lang="nb-NO" sz="4900" b="1" dirty="0" smtClean="0">
                <a:ea typeface="Calibri"/>
                <a:cs typeface="Times New Roman"/>
              </a:rPr>
              <a:t>Ringvirkninger</a:t>
            </a:r>
            <a:endParaRPr lang="nb-NO" sz="4900" dirty="0"/>
          </a:p>
        </p:txBody>
      </p:sp>
    </p:spTree>
    <p:extLst>
      <p:ext uri="{BB962C8B-B14F-4D97-AF65-F5344CB8AC3E}">
        <p14:creationId xmlns="" xmlns:p14="http://schemas.microsoft.com/office/powerpoint/2010/main" val="415115718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51520" y="2564904"/>
            <a:ext cx="8424935" cy="4293096"/>
          </a:xfrm>
        </p:spPr>
        <p:txBody>
          <a:bodyPr>
            <a:normAutofit/>
          </a:bodyPr>
          <a:lstStyle/>
          <a:p>
            <a:r>
              <a:rPr lang="nb-NO" b="1" dirty="0" smtClean="0"/>
              <a:t>Vi </a:t>
            </a:r>
            <a:r>
              <a:rPr lang="nb-NO" b="1" dirty="0"/>
              <a:t>har </a:t>
            </a:r>
            <a:r>
              <a:rPr lang="nb-NO" b="1" dirty="0" smtClean="0"/>
              <a:t>fra før disse sponsorene:</a:t>
            </a:r>
          </a:p>
          <a:p>
            <a:endParaRPr lang="nb-NO" b="1" dirty="0" smtClean="0"/>
          </a:p>
        </p:txBody>
      </p:sp>
      <p:sp>
        <p:nvSpPr>
          <p:cNvPr id="2" name="Tittel 1"/>
          <p:cNvSpPr>
            <a:spLocks noGrp="1"/>
          </p:cNvSpPr>
          <p:nvPr>
            <p:ph type="title"/>
          </p:nvPr>
        </p:nvSpPr>
        <p:spPr>
          <a:xfrm>
            <a:off x="395536" y="260648"/>
            <a:ext cx="8363272" cy="1474424"/>
          </a:xfrm>
        </p:spPr>
        <p:txBody>
          <a:bodyPr>
            <a:normAutofit fontScale="90000"/>
          </a:bodyPr>
          <a:lstStyle/>
          <a:p>
            <a:r>
              <a:rPr lang="nb-NO" sz="4800" dirty="0"/>
              <a:t> </a:t>
            </a:r>
            <a:r>
              <a:rPr lang="nb-NO" sz="4800" b="1" dirty="0" smtClean="0"/>
              <a:t>Alvdal </a:t>
            </a:r>
            <a:r>
              <a:rPr lang="nb-NO" sz="4800" b="1" dirty="0"/>
              <a:t>skytterlag søker samarbeidspartnere.</a:t>
            </a:r>
            <a:r>
              <a:rPr lang="nb-NO" sz="5300" b="1" dirty="0" smtClean="0"/>
              <a:t/>
            </a:r>
            <a:br>
              <a:rPr lang="nb-NO" sz="5300" b="1" dirty="0" smtClean="0"/>
            </a:br>
            <a:endParaRPr lang="nb-NO" sz="2800" dirty="0"/>
          </a:p>
        </p:txBody>
      </p:sp>
      <p:pic>
        <p:nvPicPr>
          <p:cNvPr id="4" name="Bilde 3" descr="BFByggLogo.jpg"/>
          <p:cNvPicPr>
            <a:picLocks noChangeAspect="1"/>
          </p:cNvPicPr>
          <p:nvPr/>
        </p:nvPicPr>
        <p:blipFill>
          <a:blip r:embed="rId2" cstate="print"/>
          <a:stretch>
            <a:fillRect/>
          </a:stretch>
        </p:blipFill>
        <p:spPr>
          <a:xfrm>
            <a:off x="251520" y="3068960"/>
            <a:ext cx="2206752" cy="1033272"/>
          </a:xfrm>
          <a:prstGeom prst="rect">
            <a:avLst/>
          </a:prstGeom>
        </p:spPr>
      </p:pic>
      <p:pic>
        <p:nvPicPr>
          <p:cNvPr id="5" name="Bilde 4" descr="09_0701_Boligpartner_web_lite.jpg"/>
          <p:cNvPicPr>
            <a:picLocks noChangeAspect="1"/>
          </p:cNvPicPr>
          <p:nvPr/>
        </p:nvPicPr>
        <p:blipFill>
          <a:blip r:embed="rId3" cstate="print"/>
          <a:stretch>
            <a:fillRect/>
          </a:stretch>
        </p:blipFill>
        <p:spPr>
          <a:xfrm>
            <a:off x="2555776" y="3140968"/>
            <a:ext cx="2161725" cy="936104"/>
          </a:xfrm>
          <a:prstGeom prst="rect">
            <a:avLst/>
          </a:prstGeom>
        </p:spPr>
      </p:pic>
      <p:pic>
        <p:nvPicPr>
          <p:cNvPr id="6" name="Bilde 5" descr="SbHedmark_CMYK.jpg"/>
          <p:cNvPicPr>
            <a:picLocks noChangeAspect="1"/>
          </p:cNvPicPr>
          <p:nvPr/>
        </p:nvPicPr>
        <p:blipFill>
          <a:blip r:embed="rId4" cstate="print"/>
          <a:stretch>
            <a:fillRect/>
          </a:stretch>
        </p:blipFill>
        <p:spPr>
          <a:xfrm>
            <a:off x="5148064" y="2924944"/>
            <a:ext cx="3844784" cy="1142117"/>
          </a:xfrm>
          <a:prstGeom prst="rect">
            <a:avLst/>
          </a:prstGeom>
        </p:spPr>
      </p:pic>
      <p:pic>
        <p:nvPicPr>
          <p:cNvPr id="7" name="Bilde 6" descr="Alvdal skurlag.jpg"/>
          <p:cNvPicPr>
            <a:picLocks noChangeAspect="1"/>
          </p:cNvPicPr>
          <p:nvPr/>
        </p:nvPicPr>
        <p:blipFill>
          <a:blip r:embed="rId5" cstate="print"/>
          <a:stretch>
            <a:fillRect/>
          </a:stretch>
        </p:blipFill>
        <p:spPr>
          <a:xfrm>
            <a:off x="0" y="4149080"/>
            <a:ext cx="2159000" cy="1498600"/>
          </a:xfrm>
          <a:prstGeom prst="rect">
            <a:avLst/>
          </a:prstGeom>
        </p:spPr>
      </p:pic>
      <p:pic>
        <p:nvPicPr>
          <p:cNvPr id="9" name="Bilde 8" descr="coop.prix.logocmyk.jpg"/>
          <p:cNvPicPr>
            <a:picLocks noChangeAspect="1"/>
          </p:cNvPicPr>
          <p:nvPr/>
        </p:nvPicPr>
        <p:blipFill>
          <a:blip r:embed="rId6" cstate="print"/>
          <a:stretch>
            <a:fillRect/>
          </a:stretch>
        </p:blipFill>
        <p:spPr>
          <a:xfrm>
            <a:off x="2123728" y="4437112"/>
            <a:ext cx="1763687" cy="1086431"/>
          </a:xfrm>
          <a:prstGeom prst="rect">
            <a:avLst/>
          </a:prstGeom>
        </p:spPr>
      </p:pic>
      <p:pic>
        <p:nvPicPr>
          <p:cNvPr id="10" name="Bilde 9" descr="FlatenBil.jpg"/>
          <p:cNvPicPr>
            <a:picLocks noChangeAspect="1"/>
          </p:cNvPicPr>
          <p:nvPr/>
        </p:nvPicPr>
        <p:blipFill>
          <a:blip r:embed="rId7" cstate="print"/>
          <a:stretch>
            <a:fillRect/>
          </a:stretch>
        </p:blipFill>
        <p:spPr>
          <a:xfrm>
            <a:off x="179512" y="5805264"/>
            <a:ext cx="4431262" cy="864096"/>
          </a:xfrm>
          <a:prstGeom prst="rect">
            <a:avLst/>
          </a:prstGeom>
        </p:spPr>
      </p:pic>
      <p:pic>
        <p:nvPicPr>
          <p:cNvPr id="12" name="Bilde 11" descr="TavernaHotell.jpg"/>
          <p:cNvPicPr>
            <a:picLocks noChangeAspect="1"/>
          </p:cNvPicPr>
          <p:nvPr/>
        </p:nvPicPr>
        <p:blipFill>
          <a:blip r:embed="rId8" cstate="print"/>
          <a:stretch>
            <a:fillRect/>
          </a:stretch>
        </p:blipFill>
        <p:spPr>
          <a:xfrm>
            <a:off x="5220072" y="5661248"/>
            <a:ext cx="3242749" cy="971178"/>
          </a:xfrm>
          <a:prstGeom prst="rect">
            <a:avLst/>
          </a:prstGeom>
        </p:spPr>
      </p:pic>
      <p:pic>
        <p:nvPicPr>
          <p:cNvPr id="13" name="Bilde 12" descr="Synnove Finden.jpg"/>
          <p:cNvPicPr>
            <a:picLocks noChangeAspect="1"/>
          </p:cNvPicPr>
          <p:nvPr/>
        </p:nvPicPr>
        <p:blipFill>
          <a:blip r:embed="rId9" cstate="print"/>
          <a:stretch>
            <a:fillRect/>
          </a:stretch>
        </p:blipFill>
        <p:spPr>
          <a:xfrm>
            <a:off x="4067944" y="4418475"/>
            <a:ext cx="1440160" cy="1253786"/>
          </a:xfrm>
          <a:prstGeom prst="rect">
            <a:avLst/>
          </a:prstGeom>
        </p:spPr>
      </p:pic>
      <p:pic>
        <p:nvPicPr>
          <p:cNvPr id="15" name="Bilde 14" descr="Logo Gull-versjon.jpg"/>
          <p:cNvPicPr>
            <a:picLocks noChangeAspect="1"/>
          </p:cNvPicPr>
          <p:nvPr/>
        </p:nvPicPr>
        <p:blipFill>
          <a:blip r:embed="rId10" cstate="print"/>
          <a:stretch>
            <a:fillRect/>
          </a:stretch>
        </p:blipFill>
        <p:spPr>
          <a:xfrm>
            <a:off x="539552" y="332656"/>
            <a:ext cx="1224136" cy="1171318"/>
          </a:xfrm>
          <a:prstGeom prst="rect">
            <a:avLst/>
          </a:prstGeom>
        </p:spPr>
      </p:pic>
    </p:spTree>
    <p:extLst>
      <p:ext uri="{BB962C8B-B14F-4D97-AF65-F5344CB8AC3E}">
        <p14:creationId xmlns="" xmlns:p14="http://schemas.microsoft.com/office/powerpoint/2010/main" val="419500154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20000"/>
          </a:bodyPr>
          <a:lstStyle/>
          <a:p>
            <a:r>
              <a:rPr lang="nb-NO" sz="3200" b="1" dirty="0" smtClean="0"/>
              <a:t>Vi tilbyr :</a:t>
            </a:r>
          </a:p>
          <a:p>
            <a:r>
              <a:rPr lang="nb-NO" sz="3200" dirty="0" smtClean="0"/>
              <a:t>3 typer sponsorpakker basert på linker mellom deres logo på vår hjemmeside og deres hjemmeside</a:t>
            </a:r>
          </a:p>
          <a:p>
            <a:r>
              <a:rPr lang="nb-NO" sz="3200" dirty="0" smtClean="0"/>
              <a:t>Plassering av </a:t>
            </a:r>
            <a:r>
              <a:rPr lang="nb-NO" sz="3200" dirty="0" err="1" smtClean="0"/>
              <a:t>Roller-up</a:t>
            </a:r>
            <a:r>
              <a:rPr lang="nb-NO" sz="3200" dirty="0" smtClean="0"/>
              <a:t> og </a:t>
            </a:r>
            <a:r>
              <a:rPr lang="nb-NO" sz="3200" dirty="0" err="1" smtClean="0"/>
              <a:t>Beatch-flagg</a:t>
            </a:r>
            <a:r>
              <a:rPr lang="nb-NO" sz="3200" dirty="0" smtClean="0"/>
              <a:t> på skytebanen</a:t>
            </a:r>
          </a:p>
          <a:p>
            <a:r>
              <a:rPr lang="nb-NO" sz="3200" dirty="0" smtClean="0"/>
              <a:t>Salgsareal</a:t>
            </a:r>
          </a:p>
          <a:p>
            <a:r>
              <a:rPr lang="nb-NO" sz="3200" dirty="0" smtClean="0"/>
              <a:t>Markedsføring av opplevelsesprodukter</a:t>
            </a:r>
            <a:endParaRPr lang="nb-NO" sz="3200" dirty="0"/>
          </a:p>
        </p:txBody>
      </p:sp>
      <p:sp>
        <p:nvSpPr>
          <p:cNvPr id="3" name="Tittel 2"/>
          <p:cNvSpPr>
            <a:spLocks noGrp="1"/>
          </p:cNvSpPr>
          <p:nvPr>
            <p:ph type="title"/>
          </p:nvPr>
        </p:nvSpPr>
        <p:spPr/>
        <p:txBody>
          <a:bodyPr>
            <a:normAutofit/>
          </a:bodyPr>
          <a:lstStyle/>
          <a:p>
            <a:r>
              <a:rPr lang="nb-NO" sz="3600" dirty="0" smtClean="0"/>
              <a:t>Vi ønsker deg/dere som samarbeidspartnere og stevnesponsorer</a:t>
            </a:r>
            <a:endParaRPr lang="nb-NO" sz="3600" dirty="0"/>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a:bodyPr>
          <a:lstStyle/>
          <a:p>
            <a:r>
              <a:rPr lang="nb-NO" sz="2800" b="1" dirty="0" smtClean="0"/>
              <a:t>Sponsorpakke 1</a:t>
            </a:r>
            <a:endParaRPr lang="nb-NO" sz="2800" dirty="0" smtClean="0"/>
          </a:p>
          <a:p>
            <a:r>
              <a:rPr lang="nb-NO" sz="2800" dirty="0" smtClean="0"/>
              <a:t>- for </a:t>
            </a:r>
            <a:r>
              <a:rPr lang="nb-NO" sz="2800" b="1" dirty="0" smtClean="0"/>
              <a:t>kr. 1.000</a:t>
            </a:r>
            <a:r>
              <a:rPr lang="nb-NO" sz="2800" dirty="0" smtClean="0"/>
              <a:t> får du følgende:</a:t>
            </a:r>
          </a:p>
          <a:p>
            <a:r>
              <a:rPr lang="nb-NO" sz="2800" dirty="0" smtClean="0"/>
              <a:t>Logo og link til </a:t>
            </a:r>
            <a:r>
              <a:rPr lang="nb-NO" sz="2800" dirty="0" smtClean="0"/>
              <a:t>fra vår hjemmeside  </a:t>
            </a:r>
            <a:r>
              <a:rPr lang="nb-NO" sz="2800" dirty="0" smtClean="0"/>
              <a:t>(</a:t>
            </a:r>
            <a:r>
              <a:rPr lang="nb-NO" sz="2800" dirty="0" err="1" smtClean="0"/>
              <a:t>www.alvdalskytterlag.no</a:t>
            </a:r>
            <a:r>
              <a:rPr lang="nb-NO" sz="2800" dirty="0" smtClean="0"/>
              <a:t> </a:t>
            </a:r>
            <a:r>
              <a:rPr lang="nb-NO" sz="2800" dirty="0" smtClean="0"/>
              <a:t>) til egen hjemmeside</a:t>
            </a:r>
            <a:endParaRPr lang="nb-NO" sz="2800" dirty="0" smtClean="0"/>
          </a:p>
          <a:p>
            <a:pPr>
              <a:buNone/>
            </a:pPr>
            <a:r>
              <a:rPr lang="nb-NO" sz="2800" dirty="0" smtClean="0"/>
              <a:t>    fra </a:t>
            </a:r>
            <a:r>
              <a:rPr lang="nb-NO" sz="2800" dirty="0" err="1" smtClean="0"/>
              <a:t>dd</a:t>
            </a:r>
            <a:r>
              <a:rPr lang="nb-NO" sz="2800" dirty="0" smtClean="0"/>
              <a:t> til 01.09.og ut kalenderåret 2015  </a:t>
            </a:r>
          </a:p>
          <a:p>
            <a:r>
              <a:rPr lang="nb-NO" sz="2800" dirty="0" smtClean="0"/>
              <a:t>Likes på </a:t>
            </a:r>
            <a:r>
              <a:rPr lang="nb-NO" sz="2800" dirty="0" err="1" smtClean="0"/>
              <a:t>Facebook</a:t>
            </a:r>
            <a:r>
              <a:rPr lang="nb-NO" sz="2800" dirty="0" smtClean="0"/>
              <a:t> regelmessig</a:t>
            </a:r>
          </a:p>
          <a:p>
            <a:endParaRPr lang="nb-NO" dirty="0"/>
          </a:p>
        </p:txBody>
      </p:sp>
      <p:sp>
        <p:nvSpPr>
          <p:cNvPr id="3" name="Tittel 2"/>
          <p:cNvSpPr>
            <a:spLocks noGrp="1"/>
          </p:cNvSpPr>
          <p:nvPr>
            <p:ph type="title"/>
          </p:nvPr>
        </p:nvSpPr>
        <p:spPr/>
        <p:txBody>
          <a:bodyPr/>
          <a:lstStyle/>
          <a:p>
            <a:r>
              <a:rPr lang="nb-NO" dirty="0" smtClean="0"/>
              <a:t>Stevnesponsor NC – pakke 1</a:t>
            </a:r>
            <a:endParaRPr lang="nb-NO" dirty="0"/>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20000"/>
          </a:bodyPr>
          <a:lstStyle/>
          <a:p>
            <a:r>
              <a:rPr lang="nb-NO" b="1" dirty="0" smtClean="0"/>
              <a:t>Sponsorpakke 2</a:t>
            </a:r>
            <a:endParaRPr lang="nb-NO" dirty="0" smtClean="0"/>
          </a:p>
          <a:p>
            <a:r>
              <a:rPr lang="nb-NO" dirty="0" smtClean="0"/>
              <a:t>- for </a:t>
            </a:r>
            <a:r>
              <a:rPr lang="nb-NO" b="1" dirty="0" smtClean="0"/>
              <a:t>kr. 2.000 </a:t>
            </a:r>
            <a:r>
              <a:rPr lang="nb-NO" dirty="0" smtClean="0"/>
              <a:t>får du følgende:</a:t>
            </a:r>
          </a:p>
          <a:p>
            <a:r>
              <a:rPr lang="nb-NO" dirty="0" smtClean="0"/>
              <a:t>Logo og link til hjemmeside (</a:t>
            </a:r>
            <a:r>
              <a:rPr lang="nb-NO" dirty="0" err="1" smtClean="0"/>
              <a:t>www.alvdalskytterlag.no</a:t>
            </a:r>
            <a:r>
              <a:rPr lang="nb-NO" dirty="0" smtClean="0"/>
              <a:t>) </a:t>
            </a:r>
          </a:p>
          <a:p>
            <a:r>
              <a:rPr lang="nb-NO" dirty="0" smtClean="0"/>
              <a:t>fra </a:t>
            </a:r>
            <a:r>
              <a:rPr lang="nb-NO" dirty="0" err="1" smtClean="0"/>
              <a:t>dd</a:t>
            </a:r>
            <a:r>
              <a:rPr lang="nb-NO" dirty="0" smtClean="0"/>
              <a:t> til ut kalenderåret 2015. </a:t>
            </a:r>
          </a:p>
          <a:p>
            <a:r>
              <a:rPr lang="nb-NO" dirty="0" smtClean="0"/>
              <a:t>Likes på </a:t>
            </a:r>
            <a:r>
              <a:rPr lang="nb-NO" dirty="0" err="1" smtClean="0"/>
              <a:t>Facebook</a:t>
            </a:r>
            <a:r>
              <a:rPr lang="nb-NO" dirty="0" smtClean="0"/>
              <a:t> regelmessig</a:t>
            </a:r>
          </a:p>
          <a:p>
            <a:r>
              <a:rPr lang="nb-NO" dirty="0" smtClean="0"/>
              <a:t>Stadionreklame inntil 1x2 m på eget seil/plakat montert på utvendig og/eller innvendig bakvegg standplass 200m/100m. Se eget vedlegg med bilder  for plassering</a:t>
            </a:r>
          </a:p>
          <a:p>
            <a:r>
              <a:rPr lang="nb-NO" dirty="0" smtClean="0"/>
              <a:t>Tillegg pr. m. settes til kr.500 pr. m for de første 2 deretter og kr. 500 pr. 2 m deretter</a:t>
            </a:r>
          </a:p>
          <a:p>
            <a:endParaRPr lang="nb-NO" dirty="0"/>
          </a:p>
        </p:txBody>
      </p:sp>
      <p:sp>
        <p:nvSpPr>
          <p:cNvPr id="3" name="Tittel 2"/>
          <p:cNvSpPr>
            <a:spLocks noGrp="1"/>
          </p:cNvSpPr>
          <p:nvPr>
            <p:ph type="title"/>
          </p:nvPr>
        </p:nvSpPr>
        <p:spPr/>
        <p:txBody>
          <a:bodyPr/>
          <a:lstStyle/>
          <a:p>
            <a:r>
              <a:rPr lang="nb-NO" dirty="0" err="1" smtClean="0"/>
              <a:t>Stevnespnsor</a:t>
            </a:r>
            <a:r>
              <a:rPr lang="nb-NO" dirty="0" smtClean="0"/>
              <a:t> NC – pakke 2</a:t>
            </a:r>
            <a:endParaRPr lang="nb-NO" dirty="0"/>
          </a:p>
        </p:txBody>
      </p:sp>
    </p:spTree>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ølgeform">
  <a:themeElements>
    <a:clrScheme name="Bølg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Bølg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ølg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1744</TotalTime>
  <Words>1051</Words>
  <Application>Microsoft Office PowerPoint</Application>
  <PresentationFormat>Skjermfremvisning (4:3)</PresentationFormat>
  <Paragraphs>90</Paragraphs>
  <Slides>15</Slides>
  <Notes>2</Notes>
  <HiddenSlides>0</HiddenSlides>
  <MMClips>0</MMClips>
  <ScaleCrop>false</ScaleCrop>
  <HeadingPairs>
    <vt:vector size="4" baseType="variant">
      <vt:variant>
        <vt:lpstr>Tema</vt:lpstr>
      </vt:variant>
      <vt:variant>
        <vt:i4>1</vt:i4>
      </vt:variant>
      <vt:variant>
        <vt:lpstr>Lysbildetitler</vt:lpstr>
      </vt:variant>
      <vt:variant>
        <vt:i4>15</vt:i4>
      </vt:variant>
    </vt:vector>
  </HeadingPairs>
  <TitlesOfParts>
    <vt:vector size="16" baseType="lpstr">
      <vt:lpstr>Bølgeform</vt:lpstr>
      <vt:lpstr>Nord-Østerdal skyttersamlag </vt:lpstr>
      <vt:lpstr> </vt:lpstr>
      <vt:lpstr> Fakta:</vt:lpstr>
      <vt:lpstr> Resultatservice</vt:lpstr>
      <vt:lpstr> Ringvirkninger</vt:lpstr>
      <vt:lpstr> Alvdal skytterlag søker samarbeidspartnere. </vt:lpstr>
      <vt:lpstr>Vi ønsker deg/dere som samarbeidspartnere og stevnesponsorer</vt:lpstr>
      <vt:lpstr>Stevnesponsor NC – pakke 1</vt:lpstr>
      <vt:lpstr>Stevnespnsor NC – pakke 2</vt:lpstr>
      <vt:lpstr>Sponsorpakke 3 </vt:lpstr>
      <vt:lpstr>Stevnesponsor NC – pakke Roller-up og Beatch-flagg</vt:lpstr>
      <vt:lpstr>Stevnesponsor NC - salgsareal</vt:lpstr>
      <vt:lpstr>Stevnesponsor NC - opplevelsespordukt</vt:lpstr>
      <vt:lpstr>Stevnesponsor NC - Viktig beskjed</vt:lpstr>
      <vt:lpstr>Lysbilde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Nord-Østerdal skyttersamlag  2014-2024</dc:title>
  <dc:creator>Lundkvist</dc:creator>
  <cp:lastModifiedBy>Hans</cp:lastModifiedBy>
  <cp:revision>167</cp:revision>
  <dcterms:created xsi:type="dcterms:W3CDTF">2013-12-03T19:10:55Z</dcterms:created>
  <dcterms:modified xsi:type="dcterms:W3CDTF">2015-05-26T20:31:25Z</dcterms:modified>
</cp:coreProperties>
</file>